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16"/>
  </p:notesMasterIdLst>
  <p:sldIdLst>
    <p:sldId id="256" r:id="rId2"/>
    <p:sldId id="299" r:id="rId3"/>
    <p:sldId id="300" r:id="rId4"/>
    <p:sldId id="301" r:id="rId5"/>
    <p:sldId id="302" r:id="rId6"/>
    <p:sldId id="304" r:id="rId7"/>
    <p:sldId id="303" r:id="rId8"/>
    <p:sldId id="305" r:id="rId9"/>
    <p:sldId id="306" r:id="rId10"/>
    <p:sldId id="342" r:id="rId11"/>
    <p:sldId id="339" r:id="rId12"/>
    <p:sldId id="340" r:id="rId13"/>
    <p:sldId id="341" r:id="rId14"/>
    <p:sldId id="343" r:id="rId15"/>
  </p:sldIdLst>
  <p:sldSz cx="12192000" cy="6858000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7731" autoAdjust="0"/>
  </p:normalViewPr>
  <p:slideViewPr>
    <p:cSldViewPr>
      <p:cViewPr varScale="1">
        <p:scale>
          <a:sx n="64" d="100"/>
          <a:sy n="64" d="100"/>
        </p:scale>
        <p:origin x="-100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6FC496-7FC3-4A81-9907-407D604AC0A7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93C93A-E8FF-467C-A008-2A4E27A1454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4956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3C93A-E8FF-467C-A008-2A4E27A1454A}" type="slidenum">
              <a:rPr lang="es-AR" smtClean="0"/>
              <a:t>12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632163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3C93A-E8FF-467C-A008-2A4E27A1454A}" type="slidenum">
              <a:rPr lang="es-AR" smtClean="0"/>
              <a:t>13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88065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7" name="Rectangle 46"/>
          <p:cNvSpPr/>
          <p:nvPr/>
        </p:nvSpPr>
        <p:spPr>
          <a:xfrm>
            <a:off x="6198795" y="-21511"/>
            <a:ext cx="46736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11154" y="2708476"/>
            <a:ext cx="4417807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11154" y="4421081"/>
            <a:ext cx="4413071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8325" y="1516829"/>
            <a:ext cx="28448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50" name="Rectangle 49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071360" y="5719967"/>
            <a:ext cx="3775456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198795" y="5719967"/>
            <a:ext cx="858221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  <p:sp>
        <p:nvSpPr>
          <p:cNvPr id="89" name="Rectangle 88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194" y="2900830"/>
            <a:ext cx="8849957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8194" y="4267201"/>
            <a:ext cx="8849956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89888" y="2313432"/>
            <a:ext cx="4559808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313431"/>
            <a:ext cx="4559808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2815" y="2316009"/>
            <a:ext cx="407619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8961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2450" y="2316010"/>
            <a:ext cx="407428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536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7" name="Rectangle 56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  <p:sp>
        <p:nvSpPr>
          <p:cNvPr id="58" name="Rectangle 57"/>
          <p:cNvSpPr/>
          <p:nvPr/>
        </p:nvSpPr>
        <p:spPr>
          <a:xfrm>
            <a:off x="1207429" y="601884"/>
            <a:ext cx="4749676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7859" y="856527"/>
            <a:ext cx="4120587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8597" y="5724836"/>
            <a:ext cx="4658219" cy="365125"/>
          </a:xfrm>
        </p:spPr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9777" y="2657435"/>
            <a:ext cx="4406096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5456" y="4136994"/>
            <a:ext cx="4398379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1" name="Rectangle 100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2" name="Rectangle 101"/>
          <p:cNvSpPr/>
          <p:nvPr/>
        </p:nvSpPr>
        <p:spPr>
          <a:xfrm>
            <a:off x="1207429" y="601884"/>
            <a:ext cx="4749676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5" name="Rectangle 104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2565" y="2660904"/>
            <a:ext cx="4401312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0278" y="693795"/>
            <a:ext cx="4479497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2841" y="4133089"/>
            <a:ext cx="4400764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8597" y="5724836"/>
            <a:ext cx="4658219" cy="365125"/>
          </a:xfrm>
        </p:spPr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1030147"/>
            <a:ext cx="1979271" cy="4780344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4395" y="1030147"/>
            <a:ext cx="7231605" cy="47803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406400" y="0"/>
            <a:ext cx="13243109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609600" y="333488"/>
            <a:ext cx="109728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0" name="Rectangle 69"/>
          <p:cNvSpPr/>
          <p:nvPr/>
        </p:nvSpPr>
        <p:spPr>
          <a:xfrm>
            <a:off x="6081656" y="-21511"/>
            <a:ext cx="4905488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1" name="Rectangle 70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91320" y="1027664"/>
            <a:ext cx="93663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1323" y="2323652"/>
            <a:ext cx="9036423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96517" y="22449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71417BE-6BE0-4663-A266-50BFF46730E3}" type="datetimeFigureOut">
              <a:rPr lang="es-AR" smtClean="0"/>
              <a:t>6/4/2020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188597" y="5852161"/>
            <a:ext cx="4669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98795" y="224492"/>
            <a:ext cx="17762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48AFA2B-0D3A-4B00-BFD1-BD4C47A57A50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4.png"/><Relationship Id="rId4" Type="http://schemas.openxmlformats.org/officeDocument/2006/relationships/image" Target="../media/image10.wmf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5.wmf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312025" y="1556792"/>
            <a:ext cx="3313355" cy="1702160"/>
          </a:xfrm>
        </p:spPr>
        <p:txBody>
          <a:bodyPr>
            <a:normAutofit/>
          </a:bodyPr>
          <a:lstStyle/>
          <a:p>
            <a:r>
              <a:rPr lang="es-ES_tradnl" sz="4400" b="1" dirty="0"/>
              <a:t>EL SONIDO</a:t>
            </a:r>
            <a:endParaRPr lang="es-AR" sz="44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312025" y="3573016"/>
            <a:ext cx="4032447" cy="1872208"/>
          </a:xfrm>
        </p:spPr>
        <p:txBody>
          <a:bodyPr>
            <a:normAutofit/>
          </a:bodyPr>
          <a:lstStyle/>
          <a:p>
            <a:r>
              <a:rPr lang="es-ES_tradnl" dirty="0" smtClean="0"/>
              <a:t>Viaja </a:t>
            </a:r>
            <a:r>
              <a:rPr lang="es-AR" dirty="0" smtClean="0"/>
              <a:t>desde una </a:t>
            </a:r>
            <a:r>
              <a:rPr lang="es-AR" b="1" dirty="0" smtClean="0"/>
              <a:t>fuente de emisión </a:t>
            </a:r>
            <a:r>
              <a:rPr lang="es-AR" dirty="0" smtClean="0"/>
              <a:t>hasta nuestros oídos en forma de </a:t>
            </a:r>
            <a:r>
              <a:rPr lang="es-AR" b="1" dirty="0" smtClean="0"/>
              <a:t>ondas sonoras, </a:t>
            </a:r>
            <a:r>
              <a:rPr lang="es-AR" dirty="0" smtClean="0"/>
              <a:t>producto de la vibración de las moléculas del medio.</a:t>
            </a:r>
            <a:endParaRPr lang="es-ES_tradnl" dirty="0" smtClean="0"/>
          </a:p>
        </p:txBody>
      </p:sp>
    </p:spTree>
    <p:extLst>
      <p:ext uri="{BB962C8B-B14F-4D97-AF65-F5344CB8AC3E}">
        <p14:creationId xmlns:p14="http://schemas.microsoft.com/office/powerpoint/2010/main" val="81786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2639616" y="1700808"/>
            <a:ext cx="3024336" cy="2808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000" dirty="0"/>
              <a:t>Cuando se le aplica una fuerza a un cuerpo y este realiza un </a:t>
            </a:r>
            <a:r>
              <a:rPr lang="es-ES_tradnl" sz="2000" b="1" dirty="0"/>
              <a:t>movimiento de vaivén </a:t>
            </a:r>
            <a:r>
              <a:rPr lang="es-ES_tradnl" sz="2000" dirty="0"/>
              <a:t>en torno a un punto central, se produce una vibración.</a:t>
            </a:r>
          </a:p>
          <a:p>
            <a:endParaRPr lang="es-AR" sz="28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6096000" y="764704"/>
            <a:ext cx="3888432" cy="2091680"/>
          </a:xfrm>
        </p:spPr>
        <p:txBody>
          <a:bodyPr>
            <a:noAutofit/>
          </a:bodyPr>
          <a:lstStyle/>
          <a:p>
            <a:r>
              <a:rPr lang="es-CL" sz="3200" b="1" dirty="0"/>
              <a:t>CARACTERÍSTICAS DE UN TREN DE ONDAS</a:t>
            </a:r>
            <a:endParaRPr lang="es-AR" b="1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567608" y="908720"/>
            <a:ext cx="3298784" cy="1517904"/>
          </a:xfrm>
        </p:spPr>
        <p:txBody>
          <a:bodyPr>
            <a:normAutofit/>
          </a:bodyPr>
          <a:lstStyle/>
          <a:p>
            <a:r>
              <a:rPr lang="es-ES_tradnl" sz="3600" b="1" u="sng" dirty="0">
                <a:solidFill>
                  <a:schemeClr val="accent1"/>
                </a:solidFill>
                <a:cs typeface="Arial" charset="0"/>
              </a:rPr>
              <a:t>Vibración</a:t>
            </a:r>
            <a:endParaRPr lang="es-AR" sz="3600" b="1" u="sng" dirty="0">
              <a:solidFill>
                <a:schemeClr val="accent1"/>
              </a:solidFill>
            </a:endParaRPr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9436537"/>
              </p:ext>
            </p:extLst>
          </p:nvPr>
        </p:nvGraphicFramePr>
        <p:xfrm>
          <a:off x="4871864" y="4149081"/>
          <a:ext cx="5340350" cy="2549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Fotografía de Photo Editor" r:id="rId3" imgW="3704762" imgH="2247619" progId="">
                  <p:embed/>
                </p:oleObj>
              </mc:Choice>
              <mc:Fallback>
                <p:oleObj name="Fotografía de Photo Editor" r:id="rId3" imgW="3704762" imgH="2247619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1864" y="4149081"/>
                        <a:ext cx="5340350" cy="2549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43385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2063552" y="2659906"/>
            <a:ext cx="3024336" cy="1944216"/>
          </a:xfrm>
        </p:spPr>
        <p:txBody>
          <a:bodyPr>
            <a:normAutofit fontScale="85000" lnSpcReduction="10000"/>
          </a:bodyPr>
          <a:lstStyle/>
          <a:p>
            <a:pPr indent="-342900" algn="just"/>
            <a:r>
              <a:rPr lang="es-ES_tradnl" dirty="0">
                <a:solidFill>
                  <a:schemeClr val="tx1"/>
                </a:solidFill>
              </a:rPr>
              <a:t>Una </a:t>
            </a:r>
            <a:r>
              <a:rPr lang="es-ES_tradnl" b="1" dirty="0">
                <a:solidFill>
                  <a:schemeClr val="tx1"/>
                </a:solidFill>
              </a:rPr>
              <a:t>onda</a:t>
            </a:r>
            <a:r>
              <a:rPr lang="es-ES_tradnl" dirty="0">
                <a:solidFill>
                  <a:schemeClr val="tx1"/>
                </a:solidFill>
              </a:rPr>
              <a:t> es una </a:t>
            </a:r>
            <a:r>
              <a:rPr lang="es-ES_tradnl" b="1" dirty="0">
                <a:solidFill>
                  <a:schemeClr val="tx1"/>
                </a:solidFill>
              </a:rPr>
              <a:t>perturbación que viaja </a:t>
            </a:r>
            <a:r>
              <a:rPr lang="es-ES_tradnl" b="1" dirty="0" smtClean="0">
                <a:solidFill>
                  <a:schemeClr val="tx1"/>
                </a:solidFill>
              </a:rPr>
              <a:t>por un </a:t>
            </a:r>
            <a:r>
              <a:rPr lang="es-ES_tradnl" b="1" dirty="0">
                <a:solidFill>
                  <a:schemeClr val="tx1"/>
                </a:solidFill>
              </a:rPr>
              <a:t>medio</a:t>
            </a:r>
            <a:r>
              <a:rPr lang="es-ES_tradnl" dirty="0">
                <a:solidFill>
                  <a:schemeClr val="tx1"/>
                </a:solidFill>
              </a:rPr>
              <a:t>, alejándose del punto en donde </a:t>
            </a:r>
            <a:r>
              <a:rPr lang="es-ES_tradnl" dirty="0" smtClean="0">
                <a:solidFill>
                  <a:schemeClr val="tx1"/>
                </a:solidFill>
              </a:rPr>
              <a:t>se produjo </a:t>
            </a:r>
            <a:r>
              <a:rPr lang="es-ES_tradnl" dirty="0">
                <a:solidFill>
                  <a:schemeClr val="tx1"/>
                </a:solidFill>
              </a:rPr>
              <a:t>(foco</a:t>
            </a:r>
            <a:r>
              <a:rPr lang="es-ES_tradnl" dirty="0" smtClean="0">
                <a:solidFill>
                  <a:schemeClr val="tx1"/>
                </a:solidFill>
              </a:rPr>
              <a:t>).</a:t>
            </a:r>
          </a:p>
          <a:p>
            <a:pPr indent="-342900" algn="just"/>
            <a:endParaRPr lang="es-ES_tradnl" dirty="0">
              <a:solidFill>
                <a:schemeClr val="tx1"/>
              </a:solidFill>
            </a:endParaRPr>
          </a:p>
          <a:p>
            <a:pPr indent="-342900" algn="just"/>
            <a:endParaRPr lang="es-ES_tradnl" dirty="0" smtClean="0"/>
          </a:p>
          <a:p>
            <a:pPr indent="-342900" algn="just"/>
            <a:endParaRPr lang="es-ES_tradnl" dirty="0"/>
          </a:p>
          <a:p>
            <a:pPr indent="-342900" algn="just"/>
            <a:endParaRPr lang="es-ES_tradnl" dirty="0" smtClean="0"/>
          </a:p>
          <a:p>
            <a:pPr indent="-342900" algn="just"/>
            <a:endParaRPr lang="es-ES_tradnl" dirty="0" smtClean="0"/>
          </a:p>
          <a:p>
            <a:pPr indent="-342900" algn="just"/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26328" y="1556792"/>
            <a:ext cx="3298784" cy="1517904"/>
          </a:xfrm>
        </p:spPr>
        <p:txBody>
          <a:bodyPr/>
          <a:lstStyle/>
          <a:p>
            <a:pPr algn="ctr"/>
            <a:r>
              <a:rPr lang="es-ES_tradnl" sz="4000" u="sng" dirty="0">
                <a:solidFill>
                  <a:schemeClr val="accent1"/>
                </a:solidFill>
                <a:cs typeface="Arial" charset="0"/>
              </a:rPr>
              <a:t>Onda</a:t>
            </a:r>
            <a:endParaRPr lang="es-AR" sz="4000" u="sng" dirty="0">
              <a:solidFill>
                <a:schemeClr val="accent1"/>
              </a:solidFill>
            </a:endParaRPr>
          </a:p>
          <a:p>
            <a:endParaRPr lang="es-AR" dirty="0"/>
          </a:p>
        </p:txBody>
      </p:sp>
      <p:pic>
        <p:nvPicPr>
          <p:cNvPr id="10" name="Picture 3" descr="C:\Documents and Settings\mauricio.romero\Mis documentos\Mis imágenes\ond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2852936"/>
            <a:ext cx="4217611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2 Título"/>
          <p:cNvSpPr>
            <a:spLocks noGrp="1"/>
          </p:cNvSpPr>
          <p:nvPr>
            <p:ph type="title"/>
          </p:nvPr>
        </p:nvSpPr>
        <p:spPr>
          <a:xfrm>
            <a:off x="6129387" y="1196753"/>
            <a:ext cx="3304572" cy="1463153"/>
          </a:xfrm>
        </p:spPr>
        <p:txBody>
          <a:bodyPr>
            <a:noAutofit/>
          </a:bodyPr>
          <a:lstStyle/>
          <a:p>
            <a:r>
              <a:rPr lang="es-CL" b="1" dirty="0" smtClean="0"/>
              <a:t>CARACTERÍSTICAS DE UN TREN DE ONDAS</a:t>
            </a:r>
            <a:endParaRPr lang="es-AR" sz="2400" b="1" dirty="0"/>
          </a:p>
        </p:txBody>
      </p:sp>
    </p:spTree>
    <p:extLst>
      <p:ext uri="{BB962C8B-B14F-4D97-AF65-F5344CB8AC3E}">
        <p14:creationId xmlns:p14="http://schemas.microsoft.com/office/powerpoint/2010/main" val="30648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es-ES_tradnl" sz="4000" dirty="0">
                <a:solidFill>
                  <a:schemeClr val="tx2">
                    <a:lumMod val="25000"/>
                  </a:schemeClr>
                </a:solidFill>
                <a:cs typeface="Arial" charset="0"/>
              </a:rPr>
              <a:t>Onda</a:t>
            </a:r>
            <a:endParaRPr lang="es-AR" sz="4000" dirty="0">
              <a:solidFill>
                <a:schemeClr val="tx2">
                  <a:lumMod val="25000"/>
                </a:schemeClr>
              </a:solidFill>
            </a:endParaRPr>
          </a:p>
          <a:p>
            <a:endParaRPr lang="es-AR" dirty="0"/>
          </a:p>
        </p:txBody>
      </p:sp>
      <p:sp>
        <p:nvSpPr>
          <p:cNvPr id="8" name="7 CuadroTexto"/>
          <p:cNvSpPr txBox="1"/>
          <p:nvPr/>
        </p:nvSpPr>
        <p:spPr>
          <a:xfrm>
            <a:off x="4799856" y="2924944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AR" dirty="0"/>
          </a:p>
        </p:txBody>
      </p:sp>
      <p:sp>
        <p:nvSpPr>
          <p:cNvPr id="9" name="1 Marcador de contenido"/>
          <p:cNvSpPr txBox="1">
            <a:spLocks/>
          </p:cNvSpPr>
          <p:nvPr/>
        </p:nvSpPr>
        <p:spPr>
          <a:xfrm>
            <a:off x="4511824" y="4102720"/>
            <a:ext cx="5904656" cy="2422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/>
            <a:endParaRPr lang="es-ES_tradnl" dirty="0"/>
          </a:p>
          <a:p>
            <a:pPr marL="342900" indent="-342900" algn="just"/>
            <a:endParaRPr lang="es-ES_tradnl" dirty="0"/>
          </a:p>
          <a:p>
            <a:pPr marL="342900" indent="-342900" algn="just"/>
            <a:endParaRPr lang="es-ES_tradnl" dirty="0"/>
          </a:p>
          <a:p>
            <a:pPr marL="342900" indent="-342900" algn="just"/>
            <a:endParaRPr lang="es-ES_tradnl" dirty="0"/>
          </a:p>
          <a:p>
            <a:pPr marL="342900" indent="-342900" algn="just"/>
            <a:endParaRPr lang="es-ES_tradnl" dirty="0"/>
          </a:p>
          <a:p>
            <a:pPr marL="342900" indent="-342900" algn="just"/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47528" y="1788309"/>
            <a:ext cx="3441329" cy="3011934"/>
          </a:xfrm>
        </p:spPr>
        <p:txBody>
          <a:bodyPr/>
          <a:lstStyle/>
          <a:p>
            <a:pPr indent="-342900" algn="just"/>
            <a:r>
              <a:rPr lang="es-ES_tradnl" dirty="0"/>
              <a:t>Al viajar, las ondas </a:t>
            </a:r>
            <a:r>
              <a:rPr lang="es-ES_tradnl" b="1" dirty="0">
                <a:solidFill>
                  <a:schemeClr val="tx1"/>
                </a:solidFill>
              </a:rPr>
              <a:t>hacen</a:t>
            </a:r>
            <a:r>
              <a:rPr lang="es-ES_tradnl" dirty="0">
                <a:solidFill>
                  <a:schemeClr val="tx1"/>
                </a:solidFill>
              </a:rPr>
              <a:t> </a:t>
            </a:r>
            <a:r>
              <a:rPr lang="es-ES_tradnl" b="1" dirty="0">
                <a:solidFill>
                  <a:schemeClr val="tx1"/>
                </a:solidFill>
              </a:rPr>
              <a:t>vibrar las partículas del medio</a:t>
            </a:r>
            <a:r>
              <a:rPr lang="es-ES_tradnl" dirty="0">
                <a:solidFill>
                  <a:schemeClr val="tx1"/>
                </a:solidFill>
              </a:rPr>
              <a:t> </a:t>
            </a:r>
            <a:r>
              <a:rPr lang="es-ES_tradnl" dirty="0"/>
              <a:t>por el que se desplazan.</a:t>
            </a:r>
          </a:p>
          <a:p>
            <a:pPr indent="-342900" algn="just"/>
            <a:endParaRPr lang="es-ES_tradnl" dirty="0"/>
          </a:p>
          <a:p>
            <a:endParaRPr lang="es-AR" dirty="0"/>
          </a:p>
        </p:txBody>
      </p:sp>
      <p:pic>
        <p:nvPicPr>
          <p:cNvPr id="11" name="Picture 11" descr="C:\Documents and Settings\mauricio.romero\Mis documentos\Mis imágenes\fondo-animado-de-ondas-29228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073" y="3297758"/>
            <a:ext cx="2808287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2 Título"/>
          <p:cNvSpPr txBox="1">
            <a:spLocks/>
          </p:cNvSpPr>
          <p:nvPr/>
        </p:nvSpPr>
        <p:spPr>
          <a:xfrm>
            <a:off x="6096000" y="764704"/>
            <a:ext cx="3888432" cy="20916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3200" b="1"/>
              <a:t>CARACTERÍSTICAS DE UN TREN DE ONDAS</a:t>
            </a:r>
            <a:endParaRPr lang="es-AR" b="1" dirty="0"/>
          </a:p>
        </p:txBody>
      </p:sp>
      <p:sp>
        <p:nvSpPr>
          <p:cNvPr id="13" name="3 Marcador de texto"/>
          <p:cNvSpPr txBox="1">
            <a:spLocks/>
          </p:cNvSpPr>
          <p:nvPr/>
        </p:nvSpPr>
        <p:spPr>
          <a:xfrm>
            <a:off x="2581192" y="805524"/>
            <a:ext cx="3298784" cy="1517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_tradnl" sz="4000" u="sng">
                <a:solidFill>
                  <a:schemeClr val="accent1"/>
                </a:solidFill>
                <a:cs typeface="Arial" charset="0"/>
              </a:rPr>
              <a:t>Onda</a:t>
            </a:r>
            <a:endParaRPr lang="es-AR" sz="4000" u="sng">
              <a:solidFill>
                <a:schemeClr val="accent1"/>
              </a:solidFill>
            </a:endParaRPr>
          </a:p>
          <a:p>
            <a:endParaRPr lang="es-AR" dirty="0"/>
          </a:p>
        </p:txBody>
      </p:sp>
      <p:sp>
        <p:nvSpPr>
          <p:cNvPr id="2" name="1 Rectángulo"/>
          <p:cNvSpPr/>
          <p:nvPr/>
        </p:nvSpPr>
        <p:spPr>
          <a:xfrm>
            <a:off x="2581193" y="4330524"/>
            <a:ext cx="3298783" cy="1703588"/>
          </a:xfrm>
          <a:prstGeom prst="rect">
            <a:avLst/>
          </a:prstGeom>
          <a:solidFill>
            <a:srgbClr val="FF0066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>
                <a:solidFill>
                  <a:schemeClr val="tx1"/>
                </a:solidFill>
                <a:latin typeface="Gabriola" pitchFamily="82" charset="0"/>
              </a:rPr>
              <a:t>Las ondas </a:t>
            </a:r>
            <a:r>
              <a:rPr lang="es-ES_tradnl" sz="3200" b="1" dirty="0">
                <a:solidFill>
                  <a:schemeClr val="tx1"/>
                </a:solidFill>
                <a:latin typeface="Gabriola" pitchFamily="82" charset="0"/>
              </a:rPr>
              <a:t>transportan energía pero no materia.</a:t>
            </a:r>
            <a:endParaRPr lang="es-AR" sz="3200" b="1" dirty="0">
              <a:solidFill>
                <a:schemeClr val="tx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6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80176" y="-14360"/>
            <a:ext cx="1514127" cy="589438"/>
          </a:xfrm>
        </p:spPr>
        <p:txBody>
          <a:bodyPr>
            <a:noAutofit/>
          </a:bodyPr>
          <a:lstStyle/>
          <a:p>
            <a:r>
              <a:rPr lang="es-ES_tradnl" sz="36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Onda</a:t>
            </a:r>
            <a:endParaRPr lang="es-AR" sz="2800" dirty="0">
              <a:solidFill>
                <a:schemeClr val="tx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4294967295"/>
          </p:nvPr>
        </p:nvSpPr>
        <p:spPr>
          <a:xfrm>
            <a:off x="1775520" y="955943"/>
            <a:ext cx="8640960" cy="1224135"/>
          </a:xfrm>
          <a:prstGeom prst="rect">
            <a:avLst/>
          </a:prstGeom>
        </p:spPr>
        <p:txBody>
          <a:bodyPr/>
          <a:lstStyle/>
          <a:p>
            <a:r>
              <a:rPr lang="es-ES_tradnl" b="1" dirty="0"/>
              <a:t>Una sola perturbación produce un </a:t>
            </a:r>
            <a:r>
              <a:rPr lang="es-ES_tradnl" b="1" dirty="0" smtClean="0"/>
              <a:t>PULSO</a:t>
            </a:r>
            <a:r>
              <a:rPr lang="es-ES_tradnl" dirty="0" smtClean="0"/>
              <a:t>, </a:t>
            </a:r>
            <a:r>
              <a:rPr lang="es-ES_tradnl" dirty="0"/>
              <a:t>que es una única onda que viaja </a:t>
            </a:r>
            <a:r>
              <a:rPr lang="es-ES_tradnl" dirty="0" smtClean="0"/>
              <a:t>por </a:t>
            </a:r>
            <a:r>
              <a:rPr lang="es-ES_tradnl" dirty="0"/>
              <a:t>el medio de propagación.</a:t>
            </a:r>
          </a:p>
          <a:p>
            <a:endParaRPr lang="es-AR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4294967295"/>
          </p:nvPr>
        </p:nvSpPr>
        <p:spPr>
          <a:xfrm>
            <a:off x="1775520" y="4005064"/>
            <a:ext cx="8276728" cy="1008112"/>
          </a:xfrm>
          <a:prstGeom prst="rect">
            <a:avLst/>
          </a:prstGeom>
        </p:spPr>
        <p:txBody>
          <a:bodyPr/>
          <a:lstStyle/>
          <a:p>
            <a:pPr algn="just">
              <a:defRPr/>
            </a:pPr>
            <a:r>
              <a:rPr lang="es-ES_tradnl" dirty="0"/>
              <a:t>Varias perturbaciones seguidas producen un </a:t>
            </a:r>
            <a:r>
              <a:rPr lang="es-ES_tradnl" b="1" dirty="0"/>
              <a:t>tren de ondas</a:t>
            </a:r>
            <a:endParaRPr lang="es-ES_tradn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40" y="1988841"/>
            <a:ext cx="4170363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768" y="4559538"/>
            <a:ext cx="5900737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57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69410" y="1191805"/>
            <a:ext cx="8568952" cy="51125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12" name="111 Forma libre"/>
          <p:cNvSpPr/>
          <p:nvPr/>
        </p:nvSpPr>
        <p:spPr bwMode="auto">
          <a:xfrm>
            <a:off x="2614614" y="3114676"/>
            <a:ext cx="6008687" cy="2138363"/>
          </a:xfrm>
          <a:custGeom>
            <a:avLst/>
            <a:gdLst>
              <a:gd name="connsiteX0" fmla="*/ 0 w 5002306"/>
              <a:gd name="connsiteY0" fmla="*/ 878541 h 1795182"/>
              <a:gd name="connsiteX1" fmla="*/ 309282 w 5002306"/>
              <a:gd name="connsiteY1" fmla="*/ 125506 h 1795182"/>
              <a:gd name="connsiteX2" fmla="*/ 900953 w 5002306"/>
              <a:gd name="connsiteY2" fmla="*/ 1631576 h 1795182"/>
              <a:gd name="connsiteX3" fmla="*/ 1546411 w 5002306"/>
              <a:gd name="connsiteY3" fmla="*/ 112059 h 1795182"/>
              <a:gd name="connsiteX4" fmla="*/ 2164976 w 5002306"/>
              <a:gd name="connsiteY4" fmla="*/ 1631576 h 1795182"/>
              <a:gd name="connsiteX5" fmla="*/ 2783541 w 5002306"/>
              <a:gd name="connsiteY5" fmla="*/ 85165 h 1795182"/>
              <a:gd name="connsiteX6" fmla="*/ 3415553 w 5002306"/>
              <a:gd name="connsiteY6" fmla="*/ 1591235 h 1795182"/>
              <a:gd name="connsiteX7" fmla="*/ 4034117 w 5002306"/>
              <a:gd name="connsiteY7" fmla="*/ 138953 h 1795182"/>
              <a:gd name="connsiteX8" fmla="*/ 4652682 w 5002306"/>
              <a:gd name="connsiteY8" fmla="*/ 1671917 h 1795182"/>
              <a:gd name="connsiteX9" fmla="*/ 5002306 w 5002306"/>
              <a:gd name="connsiteY9" fmla="*/ 878541 h 179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02306" h="1795182">
                <a:moveTo>
                  <a:pt x="0" y="878541"/>
                </a:moveTo>
                <a:cubicBezTo>
                  <a:pt x="79561" y="439270"/>
                  <a:pt x="159123" y="0"/>
                  <a:pt x="309282" y="125506"/>
                </a:cubicBezTo>
                <a:cubicBezTo>
                  <a:pt x="459441" y="251012"/>
                  <a:pt x="694765" y="1633817"/>
                  <a:pt x="900953" y="1631576"/>
                </a:cubicBezTo>
                <a:cubicBezTo>
                  <a:pt x="1107141" y="1629335"/>
                  <a:pt x="1335741" y="112059"/>
                  <a:pt x="1546411" y="112059"/>
                </a:cubicBezTo>
                <a:cubicBezTo>
                  <a:pt x="1757081" y="112059"/>
                  <a:pt x="1958788" y="1636058"/>
                  <a:pt x="2164976" y="1631576"/>
                </a:cubicBezTo>
                <a:cubicBezTo>
                  <a:pt x="2371164" y="1627094"/>
                  <a:pt x="2575112" y="91888"/>
                  <a:pt x="2783541" y="85165"/>
                </a:cubicBezTo>
                <a:cubicBezTo>
                  <a:pt x="2991970" y="78442"/>
                  <a:pt x="3207124" y="1582270"/>
                  <a:pt x="3415553" y="1591235"/>
                </a:cubicBezTo>
                <a:cubicBezTo>
                  <a:pt x="3623982" y="1600200"/>
                  <a:pt x="3827929" y="125506"/>
                  <a:pt x="4034117" y="138953"/>
                </a:cubicBezTo>
                <a:cubicBezTo>
                  <a:pt x="4240305" y="152400"/>
                  <a:pt x="4491317" y="1548652"/>
                  <a:pt x="4652682" y="1671917"/>
                </a:cubicBezTo>
                <a:cubicBezTo>
                  <a:pt x="4814047" y="1795182"/>
                  <a:pt x="4908176" y="1336861"/>
                  <a:pt x="5002306" y="878541"/>
                </a:cubicBezTo>
              </a:path>
            </a:pathLst>
          </a:custGeom>
          <a:noFill/>
          <a:ln w="38100" cap="flat" cmpd="sng" algn="ctr">
            <a:solidFill>
              <a:srgbClr val="00B0F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s-CL" kern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113" name="112 Conector recto"/>
          <p:cNvCxnSpPr/>
          <p:nvPr/>
        </p:nvCxnSpPr>
        <p:spPr bwMode="auto">
          <a:xfrm>
            <a:off x="2595564" y="4160838"/>
            <a:ext cx="7145337" cy="12700"/>
          </a:xfrm>
          <a:prstGeom prst="line">
            <a:avLst/>
          </a:prstGeom>
          <a:noFill/>
          <a:ln w="38100" cap="flat" cmpd="sng" algn="ctr">
            <a:solidFill>
              <a:srgbClr val="BBE0E3"/>
            </a:solidFill>
            <a:prstDash val="dash"/>
          </a:ln>
          <a:effectLst/>
        </p:spPr>
      </p:cxnSp>
      <p:sp>
        <p:nvSpPr>
          <p:cNvPr id="114" name="11 CuadroTexto"/>
          <p:cNvSpPr txBox="1">
            <a:spLocks noChangeArrowheads="1"/>
          </p:cNvSpPr>
          <p:nvPr/>
        </p:nvSpPr>
        <p:spPr bwMode="auto">
          <a:xfrm>
            <a:off x="2135189" y="2928939"/>
            <a:ext cx="1030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s-CL" kern="0">
                <a:solidFill>
                  <a:srgbClr val="000000"/>
                </a:solidFill>
              </a:rPr>
              <a:t>monte</a:t>
            </a:r>
          </a:p>
        </p:txBody>
      </p:sp>
      <p:sp>
        <p:nvSpPr>
          <p:cNvPr id="115" name="12 CuadroTexto"/>
          <p:cNvSpPr txBox="1">
            <a:spLocks noChangeArrowheads="1"/>
          </p:cNvSpPr>
          <p:nvPr/>
        </p:nvSpPr>
        <p:spPr bwMode="auto">
          <a:xfrm>
            <a:off x="3381375" y="5105400"/>
            <a:ext cx="1030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s-CL" kern="0">
                <a:solidFill>
                  <a:srgbClr val="000000"/>
                </a:solidFill>
              </a:rPr>
              <a:t>valle</a:t>
            </a:r>
          </a:p>
        </p:txBody>
      </p:sp>
      <p:grpSp>
        <p:nvGrpSpPr>
          <p:cNvPr id="116" name="36 Grupo"/>
          <p:cNvGrpSpPr>
            <a:grpSpLocks/>
          </p:cNvGrpSpPr>
          <p:nvPr/>
        </p:nvGrpSpPr>
        <p:grpSpPr bwMode="auto">
          <a:xfrm>
            <a:off x="3881438" y="3748089"/>
            <a:ext cx="1452562" cy="776287"/>
            <a:chOff x="2357438" y="3748088"/>
            <a:chExt cx="1452549" cy="776289"/>
          </a:xfrm>
        </p:grpSpPr>
        <p:sp>
          <p:nvSpPr>
            <p:cNvPr id="117" name="Text Box 13"/>
            <p:cNvSpPr txBox="1">
              <a:spLocks noChangeArrowheads="1"/>
            </p:cNvSpPr>
            <p:nvPr/>
          </p:nvSpPr>
          <p:spPr bwMode="auto">
            <a:xfrm>
              <a:off x="2357438" y="4071944"/>
              <a:ext cx="1452549" cy="452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defRPr/>
              </a:pPr>
              <a:r>
                <a:rPr lang="es-CL" kern="0">
                  <a:solidFill>
                    <a:srgbClr val="000000"/>
                  </a:solidFill>
                </a:rPr>
                <a:t>elongación</a:t>
              </a:r>
            </a:p>
          </p:txBody>
        </p:sp>
        <p:cxnSp>
          <p:nvCxnSpPr>
            <p:cNvPr id="118" name="117 Conector recto de flecha"/>
            <p:cNvCxnSpPr/>
            <p:nvPr/>
          </p:nvCxnSpPr>
          <p:spPr bwMode="auto">
            <a:xfrm rot="5400000">
              <a:off x="2501102" y="3961608"/>
              <a:ext cx="428626" cy="1588"/>
            </a:xfrm>
            <a:prstGeom prst="straightConnector1">
              <a:avLst/>
            </a:prstGeom>
            <a:noFill/>
            <a:ln w="25400" cap="flat" cmpd="sng" algn="ctr">
              <a:solidFill>
                <a:srgbClr val="92D050"/>
              </a:solidFill>
              <a:prstDash val="solid"/>
              <a:headEnd type="arrow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119" name="28 CuadroTexto"/>
          <p:cNvSpPr txBox="1">
            <a:spLocks noChangeArrowheads="1"/>
          </p:cNvSpPr>
          <p:nvPr/>
        </p:nvSpPr>
        <p:spPr bwMode="auto">
          <a:xfrm>
            <a:off x="8780463" y="3819526"/>
            <a:ext cx="14589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CL" sz="2000" kern="0">
                <a:solidFill>
                  <a:srgbClr val="000000"/>
                </a:solidFill>
              </a:rPr>
              <a:t>Línea de equilibrio</a:t>
            </a:r>
          </a:p>
        </p:txBody>
      </p:sp>
      <p:grpSp>
        <p:nvGrpSpPr>
          <p:cNvPr id="120" name="35 Grupo"/>
          <p:cNvGrpSpPr>
            <a:grpSpLocks/>
          </p:cNvGrpSpPr>
          <p:nvPr/>
        </p:nvGrpSpPr>
        <p:grpSpPr bwMode="auto">
          <a:xfrm>
            <a:off x="4151313" y="1992314"/>
            <a:ext cx="2000250" cy="1139825"/>
            <a:chOff x="2571750" y="1932806"/>
            <a:chExt cx="2000250" cy="1140594"/>
          </a:xfrm>
        </p:grpSpPr>
        <p:sp>
          <p:nvSpPr>
            <p:cNvPr id="121" name="24 CuadroTexto"/>
            <p:cNvSpPr txBox="1">
              <a:spLocks noChangeArrowheads="1"/>
            </p:cNvSpPr>
            <p:nvPr/>
          </p:nvSpPr>
          <p:spPr bwMode="auto">
            <a:xfrm>
              <a:off x="3500438" y="2671768"/>
              <a:ext cx="357184" cy="400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l-GR" sz="2000" ker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λ</a:t>
              </a:r>
              <a:endParaRPr lang="es-CL" sz="2000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22" name="121 Conector recto de flecha"/>
            <p:cNvCxnSpPr/>
            <p:nvPr/>
          </p:nvCxnSpPr>
          <p:spPr bwMode="auto">
            <a:xfrm>
              <a:off x="2857500" y="3071811"/>
              <a:ext cx="1571625" cy="1589"/>
            </a:xfrm>
            <a:prstGeom prst="straightConnector1">
              <a:avLst/>
            </a:prstGeom>
            <a:noFill/>
            <a:ln w="25400" cap="flat" cmpd="sng" algn="ctr">
              <a:solidFill>
                <a:srgbClr val="000000"/>
              </a:solidFill>
              <a:prstDash val="solid"/>
              <a:headEnd type="triangle"/>
              <a:tailEnd type="triangle"/>
            </a:ln>
            <a:effectLst/>
          </p:spPr>
        </p:cxnSp>
        <p:sp>
          <p:nvSpPr>
            <p:cNvPr id="123" name="122 Llamada rectangular redondeada"/>
            <p:cNvSpPr/>
            <p:nvPr/>
          </p:nvSpPr>
          <p:spPr bwMode="auto">
            <a:xfrm>
              <a:off x="2571750" y="1932806"/>
              <a:ext cx="2000250" cy="428914"/>
            </a:xfrm>
            <a:prstGeom prst="wedgeRoundRectCallout">
              <a:avLst>
                <a:gd name="adj1" fmla="val 6253"/>
                <a:gd name="adj2" fmla="val 150589"/>
                <a:gd name="adj3" fmla="val 16667"/>
              </a:avLst>
            </a:prstGeom>
            <a:solidFill>
              <a:srgbClr val="B3DEFF"/>
            </a:solidFill>
            <a:ln w="25400" cap="flat" cmpd="sng" algn="ctr">
              <a:solidFill>
                <a:srgbClr val="71C2FF"/>
              </a:solidFill>
              <a:prstDash val="solid"/>
            </a:ln>
            <a:effectLst>
              <a:outerShdw blurRad="50800" dist="50800" dir="5400000" algn="ctr" rotWithShape="0">
                <a:srgbClr val="000000">
                  <a:alpha val="16000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s-ES" kern="0" dirty="0">
                  <a:solidFill>
                    <a:srgbClr val="000000"/>
                  </a:solidFill>
                  <a:latin typeface="Arial"/>
                </a:rPr>
                <a:t>Longitud de onda</a:t>
              </a:r>
            </a:p>
          </p:txBody>
        </p:sp>
      </p:grpSp>
      <p:grpSp>
        <p:nvGrpSpPr>
          <p:cNvPr id="124" name="39 Grupo"/>
          <p:cNvGrpSpPr>
            <a:grpSpLocks/>
          </p:cNvGrpSpPr>
          <p:nvPr/>
        </p:nvGrpSpPr>
        <p:grpSpPr bwMode="auto">
          <a:xfrm>
            <a:off x="5310188" y="4214813"/>
            <a:ext cx="2000250" cy="1714500"/>
            <a:chOff x="3786188" y="4214813"/>
            <a:chExt cx="2000250" cy="1714500"/>
          </a:xfrm>
        </p:grpSpPr>
        <p:sp>
          <p:nvSpPr>
            <p:cNvPr id="125" name="24 CuadroTexto"/>
            <p:cNvSpPr txBox="1">
              <a:spLocks noChangeArrowheads="1"/>
            </p:cNvSpPr>
            <p:nvPr/>
          </p:nvSpPr>
          <p:spPr bwMode="auto">
            <a:xfrm>
              <a:off x="4643441" y="4214819"/>
              <a:ext cx="357184" cy="400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l-GR" sz="2000" ker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λ</a:t>
              </a:r>
              <a:endParaRPr lang="es-CL" sz="2000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26" name="125 Conector recto de flecha"/>
            <p:cNvCxnSpPr/>
            <p:nvPr/>
          </p:nvCxnSpPr>
          <p:spPr bwMode="auto">
            <a:xfrm>
              <a:off x="4000500" y="4214813"/>
              <a:ext cx="1571625" cy="1587"/>
            </a:xfrm>
            <a:prstGeom prst="straightConnector1">
              <a:avLst/>
            </a:prstGeom>
            <a:noFill/>
            <a:ln w="25400" cap="flat" cmpd="sng" algn="ctr">
              <a:solidFill>
                <a:srgbClr val="000000"/>
              </a:solidFill>
              <a:prstDash val="solid"/>
              <a:headEnd type="triangle"/>
              <a:tailEnd type="triangle"/>
            </a:ln>
            <a:effectLst/>
          </p:spPr>
        </p:cxnSp>
        <p:sp>
          <p:nvSpPr>
            <p:cNvPr id="127" name="126 Llamada rectangular redondeada"/>
            <p:cNvSpPr/>
            <p:nvPr/>
          </p:nvSpPr>
          <p:spPr bwMode="auto">
            <a:xfrm>
              <a:off x="3786188" y="5500688"/>
              <a:ext cx="2000250" cy="428625"/>
            </a:xfrm>
            <a:prstGeom prst="wedgeRoundRectCallout">
              <a:avLst>
                <a:gd name="adj1" fmla="val -1767"/>
                <a:gd name="adj2" fmla="val -272343"/>
                <a:gd name="adj3" fmla="val 16667"/>
              </a:avLst>
            </a:prstGeom>
            <a:solidFill>
              <a:srgbClr val="A3D8FF"/>
            </a:solidFill>
            <a:ln w="25400" cap="flat" cmpd="sng" algn="ctr">
              <a:solidFill>
                <a:srgbClr val="71C2FF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s-ES" kern="0" dirty="0">
                  <a:solidFill>
                    <a:srgbClr val="000000"/>
                  </a:solidFill>
                  <a:latin typeface="Arial"/>
                </a:rPr>
                <a:t>Longitud de onda</a:t>
              </a:r>
            </a:p>
          </p:txBody>
        </p:sp>
      </p:grpSp>
      <p:grpSp>
        <p:nvGrpSpPr>
          <p:cNvPr id="128" name="38 Grupo"/>
          <p:cNvGrpSpPr>
            <a:grpSpLocks/>
          </p:cNvGrpSpPr>
          <p:nvPr/>
        </p:nvGrpSpPr>
        <p:grpSpPr bwMode="auto">
          <a:xfrm>
            <a:off x="2095500" y="4143375"/>
            <a:ext cx="1246188" cy="1428750"/>
            <a:chOff x="571500" y="4143375"/>
            <a:chExt cx="1246188" cy="1428750"/>
          </a:xfrm>
        </p:grpSpPr>
        <p:sp>
          <p:nvSpPr>
            <p:cNvPr id="129" name="128 Elipse"/>
            <p:cNvSpPr/>
            <p:nvPr/>
          </p:nvSpPr>
          <p:spPr bwMode="auto">
            <a:xfrm>
              <a:off x="1746250" y="4143375"/>
              <a:ext cx="71438" cy="71438"/>
            </a:xfrm>
            <a:prstGeom prst="ellipse">
              <a:avLst/>
            </a:prstGeom>
            <a:solidFill>
              <a:srgbClr val="FF0000"/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s-ES" kern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30" name="129 Llamada rectangular redondeada"/>
            <p:cNvSpPr/>
            <p:nvPr/>
          </p:nvSpPr>
          <p:spPr bwMode="auto">
            <a:xfrm>
              <a:off x="571500" y="5143500"/>
              <a:ext cx="1000125" cy="428625"/>
            </a:xfrm>
            <a:prstGeom prst="wedgeRoundRectCallout">
              <a:avLst>
                <a:gd name="adj1" fmla="val 67314"/>
                <a:gd name="adj2" fmla="val -266427"/>
                <a:gd name="adj3" fmla="val 16667"/>
              </a:avLst>
            </a:prstGeom>
            <a:solidFill>
              <a:srgbClr val="B3DEFF"/>
            </a:solidFill>
            <a:ln w="25400" cap="flat" cmpd="sng" algn="ctr">
              <a:solidFill>
                <a:srgbClr val="71C2FF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s-ES" kern="0" dirty="0">
                  <a:solidFill>
                    <a:srgbClr val="000000"/>
                  </a:solidFill>
                  <a:latin typeface="Arial"/>
                </a:rPr>
                <a:t>Nodo</a:t>
              </a:r>
            </a:p>
          </p:txBody>
        </p:sp>
      </p:grpSp>
      <p:cxnSp>
        <p:nvCxnSpPr>
          <p:cNvPr id="131" name="130 Conector recto de flecha"/>
          <p:cNvCxnSpPr>
            <a:endCxn id="112" idx="7"/>
          </p:cNvCxnSpPr>
          <p:nvPr/>
        </p:nvCxnSpPr>
        <p:spPr bwMode="auto">
          <a:xfrm rot="5400000" flipH="1" flipV="1">
            <a:off x="7008813" y="3724276"/>
            <a:ext cx="896938" cy="7937"/>
          </a:xfrm>
          <a:prstGeom prst="straightConnector1">
            <a:avLst/>
          </a:prstGeom>
          <a:solidFill>
            <a:srgbClr val="7DC7FF"/>
          </a:solidFill>
          <a:ln w="25400" cap="flat" cmpd="sng" algn="ctr">
            <a:solidFill>
              <a:srgbClr val="FF0000"/>
            </a:solidFill>
            <a:prstDash val="solid"/>
            <a:headEnd type="arrow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132" name="131 Conector recto de flecha"/>
          <p:cNvCxnSpPr/>
          <p:nvPr/>
        </p:nvCxnSpPr>
        <p:spPr bwMode="auto">
          <a:xfrm rot="5400000" flipH="1" flipV="1">
            <a:off x="7752557" y="4663282"/>
            <a:ext cx="1000125" cy="1588"/>
          </a:xfrm>
          <a:prstGeom prst="straightConnector1">
            <a:avLst/>
          </a:prstGeom>
          <a:solidFill>
            <a:srgbClr val="7DC7FF"/>
          </a:solidFill>
          <a:ln w="25400" cap="flat" cmpd="sng" algn="ctr">
            <a:solidFill>
              <a:srgbClr val="FF0000"/>
            </a:solidFill>
            <a:prstDash val="solid"/>
            <a:headEnd type="arrow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33" name="132 Llamada rectangular redondeada"/>
          <p:cNvSpPr/>
          <p:nvPr/>
        </p:nvSpPr>
        <p:spPr bwMode="auto">
          <a:xfrm>
            <a:off x="8524876" y="5160964"/>
            <a:ext cx="1643063" cy="428625"/>
          </a:xfrm>
          <a:prstGeom prst="wedgeRoundRectCallout">
            <a:avLst>
              <a:gd name="adj1" fmla="val -62958"/>
              <a:gd name="adj2" fmla="val -181085"/>
              <a:gd name="adj3" fmla="val 16667"/>
            </a:avLst>
          </a:prstGeom>
          <a:solidFill>
            <a:srgbClr val="A3D8FF"/>
          </a:solidFill>
          <a:ln w="25400" cap="flat" cmpd="sng" algn="ctr">
            <a:solidFill>
              <a:srgbClr val="71C2FF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s-ES" kern="0" dirty="0">
                <a:solidFill>
                  <a:srgbClr val="000000"/>
                </a:solidFill>
                <a:latin typeface="Arial"/>
              </a:rPr>
              <a:t>Amplitud</a:t>
            </a:r>
          </a:p>
        </p:txBody>
      </p:sp>
      <p:sp>
        <p:nvSpPr>
          <p:cNvPr id="134" name="133 Llamada rectangular redondeada"/>
          <p:cNvSpPr/>
          <p:nvPr/>
        </p:nvSpPr>
        <p:spPr bwMode="auto">
          <a:xfrm>
            <a:off x="7453313" y="2208214"/>
            <a:ext cx="1643062" cy="428625"/>
          </a:xfrm>
          <a:prstGeom prst="wedgeRoundRectCallout">
            <a:avLst>
              <a:gd name="adj1" fmla="val -44935"/>
              <a:gd name="adj2" fmla="val 319013"/>
              <a:gd name="adj3" fmla="val 16667"/>
            </a:avLst>
          </a:prstGeom>
          <a:solidFill>
            <a:srgbClr val="A3D8FF"/>
          </a:solidFill>
          <a:ln w="25400" cap="flat" cmpd="sng" algn="ctr">
            <a:solidFill>
              <a:srgbClr val="71C2FF"/>
            </a:solidFill>
            <a:prstDash val="solid"/>
          </a:ln>
          <a:effectLst>
            <a:outerShdw blurRad="50800" dist="50800" dir="5400000" algn="ctr" rotWithShape="0">
              <a:srgbClr val="000000">
                <a:alpha val="2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s-ES" kern="0" dirty="0">
                <a:solidFill>
                  <a:srgbClr val="000000"/>
                </a:solidFill>
                <a:latin typeface="Arial"/>
              </a:rPr>
              <a:t>Amplitud</a:t>
            </a:r>
          </a:p>
        </p:txBody>
      </p:sp>
      <p:sp>
        <p:nvSpPr>
          <p:cNvPr id="135" name="134 CuadroTexto"/>
          <p:cNvSpPr txBox="1"/>
          <p:nvPr/>
        </p:nvSpPr>
        <p:spPr>
          <a:xfrm>
            <a:off x="1981027" y="653477"/>
            <a:ext cx="75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1"/>
                </a:solidFill>
              </a:rPr>
              <a:t>ELEMENTOS DE UNA ONDA</a:t>
            </a:r>
            <a:endParaRPr lang="es-AR" sz="3200" b="1" dirty="0">
              <a:solidFill>
                <a:schemeClr val="accent1"/>
              </a:solidFill>
            </a:endParaRPr>
          </a:p>
        </p:txBody>
      </p:sp>
      <p:sp>
        <p:nvSpPr>
          <p:cNvPr id="27" name="1 Título"/>
          <p:cNvSpPr txBox="1">
            <a:spLocks/>
          </p:cNvSpPr>
          <p:nvPr/>
        </p:nvSpPr>
        <p:spPr>
          <a:xfrm>
            <a:off x="7866237" y="-81773"/>
            <a:ext cx="1514127" cy="58943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sz="3600" u="sng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Onda</a:t>
            </a:r>
            <a:endParaRPr lang="es-AR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17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14" grpId="1"/>
      <p:bldP spid="115" grpId="0"/>
      <p:bldP spid="115" grpId="1"/>
      <p:bldP spid="133" grpId="0" animBg="1"/>
      <p:bldP spid="133" grpId="1" animBg="1"/>
      <p:bldP spid="133" grpId="2" animBg="1"/>
      <p:bldP spid="134" grpId="0" animBg="1"/>
      <p:bldP spid="134" grpId="1" animBg="1"/>
      <p:bldP spid="134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919536" y="1397676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/>
              <a:t>Amplitud: </a:t>
            </a:r>
            <a:r>
              <a:rPr lang="es-ES" dirty="0"/>
              <a:t>máxima elongación. Se relaciona con la cantidad de energía transportada por la onda. Se mide en [m] o [cm].</a:t>
            </a:r>
          </a:p>
          <a:p>
            <a:pPr algn="just"/>
            <a:endParaRPr lang="es-ES" dirty="0"/>
          </a:p>
          <a:p>
            <a:pPr algn="just"/>
            <a:r>
              <a:rPr lang="es-ES" b="1" dirty="0"/>
              <a:t>Longitud de onda </a:t>
            </a:r>
            <a:r>
              <a:rPr lang="es-ES" dirty="0"/>
              <a:t>(λ): longitud de un solo pulso. </a:t>
            </a:r>
            <a:r>
              <a:rPr lang="es-AR" dirty="0"/>
              <a:t>Corresponde a la </a:t>
            </a:r>
            <a:r>
              <a:rPr lang="es-AR" b="1" dirty="0"/>
              <a:t>distancia </a:t>
            </a:r>
            <a:r>
              <a:rPr lang="es-AR" dirty="0"/>
              <a:t>que existe entre dos puntos sucesivos que se </a:t>
            </a:r>
            <a:r>
              <a:rPr lang="es-AR" dirty="0" smtClean="0"/>
              <a:t>comportan </a:t>
            </a:r>
            <a:r>
              <a:rPr lang="es-ES" dirty="0" smtClean="0"/>
              <a:t>de </a:t>
            </a:r>
            <a:r>
              <a:rPr lang="es-ES" dirty="0"/>
              <a:t>forma idéntica, es decir, se </a:t>
            </a:r>
            <a:r>
              <a:rPr lang="es-AR" dirty="0"/>
              <a:t>encuentran en la </a:t>
            </a:r>
            <a:r>
              <a:rPr lang="es-ES" dirty="0"/>
              <a:t>misma fase del movimiento ondulatorio.</a:t>
            </a:r>
            <a:endParaRPr lang="es-AR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410" y="3152002"/>
            <a:ext cx="2888096" cy="938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635728" y="4070233"/>
            <a:ext cx="29947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Periodo </a:t>
            </a:r>
            <a:r>
              <a:rPr lang="es-ES" dirty="0"/>
              <a:t>(T): tiempo que demora un solo pulso </a:t>
            </a:r>
            <a:r>
              <a:rPr lang="es-ES"/>
              <a:t>en completarse. </a:t>
            </a:r>
            <a:r>
              <a:rPr lang="es-ES" dirty="0"/>
              <a:t>Se mide en [segundos].</a:t>
            </a:r>
            <a:endParaRPr lang="es-AR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48" y="5517232"/>
            <a:ext cx="2001778" cy="774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312024" y="4070233"/>
            <a:ext cx="3491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Frecuencia </a:t>
            </a:r>
            <a:r>
              <a:rPr lang="es-ES" dirty="0"/>
              <a:t>( </a:t>
            </a:r>
            <a:r>
              <a:rPr lang="es-ES" i="1" dirty="0"/>
              <a:t>f </a:t>
            </a:r>
            <a:r>
              <a:rPr lang="es-ES" dirty="0"/>
              <a:t>): número de ondas que pasan por un punto, por unidad de tiempo. </a:t>
            </a:r>
            <a:endParaRPr lang="es-AR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394" y="5430117"/>
            <a:ext cx="1817956" cy="86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1 Título"/>
          <p:cNvSpPr txBox="1">
            <a:spLocks/>
          </p:cNvSpPr>
          <p:nvPr/>
        </p:nvSpPr>
        <p:spPr>
          <a:xfrm>
            <a:off x="7957437" y="-99392"/>
            <a:ext cx="1514127" cy="58943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Onda</a:t>
            </a:r>
            <a:endParaRPr lang="es-AR" sz="2800" b="1" dirty="0">
              <a:solidFill>
                <a:schemeClr val="tx1"/>
              </a:solidFill>
            </a:endParaRPr>
          </a:p>
        </p:txBody>
      </p:sp>
      <p:sp>
        <p:nvSpPr>
          <p:cNvPr id="10" name="134 CuadroTexto"/>
          <p:cNvSpPr txBox="1"/>
          <p:nvPr/>
        </p:nvSpPr>
        <p:spPr>
          <a:xfrm>
            <a:off x="2275012" y="812900"/>
            <a:ext cx="75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1"/>
                </a:solidFill>
              </a:rPr>
              <a:t>ELEMENTOS DE UNA ONDA</a:t>
            </a:r>
            <a:endParaRPr lang="es-AR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90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3"/>
          <p:cNvGraphicFramePr>
            <a:graphicFrameLocks noChangeAspect="1"/>
          </p:cNvGraphicFramePr>
          <p:nvPr/>
        </p:nvGraphicFramePr>
        <p:xfrm>
          <a:off x="3309938" y="4192588"/>
          <a:ext cx="1143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7" name="Equation" r:id="rId3" imgW="114151" imgH="164885" progId="Equation.DSMT4">
                  <p:embed/>
                </p:oleObj>
              </mc:Choice>
              <mc:Fallback>
                <p:oleObj name="Equation" r:id="rId3" imgW="114151" imgH="16488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9938" y="4192588"/>
                        <a:ext cx="1143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56 Rectángulo"/>
          <p:cNvSpPr>
            <a:spLocks noChangeArrowheads="1"/>
          </p:cNvSpPr>
          <p:nvPr/>
        </p:nvSpPr>
        <p:spPr bwMode="auto">
          <a:xfrm>
            <a:off x="1991545" y="913443"/>
            <a:ext cx="81438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es-ES_tradnl" sz="2800" b="1" u="sng" dirty="0">
                <a:solidFill>
                  <a:schemeClr val="accent1"/>
                </a:solidFill>
              </a:rPr>
              <a:t>Relación entre frecuencia y periodo</a:t>
            </a:r>
          </a:p>
        </p:txBody>
      </p:sp>
      <p:graphicFrame>
        <p:nvGraphicFramePr>
          <p:cNvPr id="2560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385931"/>
              </p:ext>
            </p:extLst>
          </p:nvPr>
        </p:nvGraphicFramePr>
        <p:xfrm>
          <a:off x="1991544" y="4509120"/>
          <a:ext cx="8208962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8" name="Equation" r:id="rId5" imgW="3683000" imgH="419100" progId="Equation.DSMT4">
                  <p:embed/>
                </p:oleObj>
              </mc:Choice>
              <mc:Fallback>
                <p:oleObj name="Equation" r:id="rId5" imgW="36830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1544" y="4509120"/>
                        <a:ext cx="8208962" cy="933450"/>
                      </a:xfrm>
                      <a:prstGeom prst="rect">
                        <a:avLst/>
                      </a:prstGeom>
                      <a:solidFill>
                        <a:srgbClr val="4BB2FF"/>
                      </a:solidFill>
                      <a:ln w="19050">
                        <a:solidFill>
                          <a:srgbClr val="4BB2FF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0725993"/>
              </p:ext>
            </p:extLst>
          </p:nvPr>
        </p:nvGraphicFramePr>
        <p:xfrm>
          <a:off x="2927649" y="2251730"/>
          <a:ext cx="1751013" cy="159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9" name="Equation" r:id="rId7" imgW="431613" imgH="393529" progId="Equation.DSMT4">
                  <p:embed/>
                </p:oleObj>
              </mc:Choice>
              <mc:Fallback>
                <p:oleObj name="Equation" r:id="rId7" imgW="431613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7649" y="2251730"/>
                        <a:ext cx="1751013" cy="1597025"/>
                      </a:xfrm>
                      <a:prstGeom prst="rect">
                        <a:avLst/>
                      </a:prstGeom>
                      <a:solidFill>
                        <a:srgbClr val="4BB2FF"/>
                      </a:solidFill>
                      <a:ln w="28575">
                        <a:solidFill>
                          <a:srgbClr val="4BB2FF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607" name="Group 9"/>
          <p:cNvGrpSpPr>
            <a:grpSpLocks/>
          </p:cNvGrpSpPr>
          <p:nvPr/>
        </p:nvGrpSpPr>
        <p:grpSpPr bwMode="auto">
          <a:xfrm>
            <a:off x="5965736" y="2289573"/>
            <a:ext cx="3367087" cy="1857375"/>
            <a:chOff x="6255" y="7140"/>
            <a:chExt cx="3840" cy="2654"/>
          </a:xfrm>
        </p:grpSpPr>
        <p:pic>
          <p:nvPicPr>
            <p:cNvPr id="25611" name="Picture 10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0" y="8565"/>
              <a:ext cx="3735" cy="1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2" name="Picture 11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5" y="7140"/>
              <a:ext cx="3735" cy="1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13" name="Text Box 12"/>
            <p:cNvSpPr txBox="1">
              <a:spLocks noChangeArrowheads="1"/>
            </p:cNvSpPr>
            <p:nvPr/>
          </p:nvSpPr>
          <p:spPr bwMode="auto">
            <a:xfrm>
              <a:off x="9705" y="7871"/>
              <a:ext cx="360" cy="5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Aft>
                  <a:spcPts val="1000"/>
                </a:spcAft>
              </a:pPr>
              <a:r>
                <a:rPr lang="es-ES" sz="1400"/>
                <a:t>t</a:t>
              </a:r>
              <a:endParaRPr lang="es-ES"/>
            </a:p>
          </p:txBody>
        </p:sp>
        <p:sp>
          <p:nvSpPr>
            <p:cNvPr id="25614" name="Text Box 13"/>
            <p:cNvSpPr txBox="1">
              <a:spLocks noChangeArrowheads="1"/>
            </p:cNvSpPr>
            <p:nvPr/>
          </p:nvSpPr>
          <p:spPr bwMode="auto">
            <a:xfrm>
              <a:off x="9735" y="9239"/>
              <a:ext cx="360" cy="5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Aft>
                  <a:spcPts val="1000"/>
                </a:spcAft>
              </a:pPr>
              <a:r>
                <a:rPr lang="es-ES" sz="1400"/>
                <a:t>t</a:t>
              </a:r>
              <a:endParaRPr lang="es-ES"/>
            </a:p>
          </p:txBody>
        </p:sp>
      </p:grpSp>
      <p:sp>
        <p:nvSpPr>
          <p:cNvPr id="12" name="1 Título"/>
          <p:cNvSpPr txBox="1">
            <a:spLocks/>
          </p:cNvSpPr>
          <p:nvPr/>
        </p:nvSpPr>
        <p:spPr>
          <a:xfrm>
            <a:off x="7957437" y="-99392"/>
            <a:ext cx="1514127" cy="58943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Onda</a:t>
            </a:r>
            <a:endParaRPr lang="es-A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64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56 Rectángulo"/>
          <p:cNvSpPr>
            <a:spLocks noChangeArrowheads="1"/>
          </p:cNvSpPr>
          <p:nvPr/>
        </p:nvSpPr>
        <p:spPr bwMode="auto">
          <a:xfrm>
            <a:off x="1919536" y="642036"/>
            <a:ext cx="8143875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533400" indent="-533400" algn="ctr"/>
            <a:r>
              <a:rPr lang="es-ES_tradnl" sz="3200" b="1" dirty="0">
                <a:solidFill>
                  <a:schemeClr val="accent1"/>
                </a:solidFill>
              </a:rPr>
              <a:t>Rapidez de propagación</a:t>
            </a:r>
          </a:p>
          <a:p>
            <a:pPr marL="533400" indent="-533400" algn="just"/>
            <a:endParaRPr lang="es-ES_tradnl" sz="2400" i="1" dirty="0">
              <a:latin typeface="Aparajita" pitchFamily="34" charset="0"/>
              <a:cs typeface="Aparajita" pitchFamily="34" charset="0"/>
            </a:endParaRPr>
          </a:p>
          <a:p>
            <a:pPr marL="533400" indent="-533400" algn="just"/>
            <a:r>
              <a:rPr lang="es-ES_tradnl" sz="1600" dirty="0">
                <a:latin typeface="+mj-lt"/>
                <a:cs typeface="Aparajita" pitchFamily="34" charset="0"/>
              </a:rPr>
              <a:t>Es la distancia por unidad de tiempo que recorre un cuerpo u objeto al moverse. En general, la rapidez puede calcularse como:</a:t>
            </a:r>
          </a:p>
          <a:p>
            <a:pPr marL="533400" indent="-533400" algn="just"/>
            <a:endParaRPr lang="es-ES_tradnl" sz="1700" dirty="0"/>
          </a:p>
          <a:p>
            <a:pPr marL="533400" indent="-533400" algn="just"/>
            <a:endParaRPr lang="es-ES_tradnl" sz="1700" dirty="0"/>
          </a:p>
          <a:p>
            <a:pPr marL="533400" indent="-533400" algn="just"/>
            <a:endParaRPr lang="es-ES_tradnl" sz="1700" dirty="0"/>
          </a:p>
          <a:p>
            <a:pPr marL="533400" indent="-533400" algn="just"/>
            <a:endParaRPr lang="es-ES_tradnl" sz="1100" dirty="0"/>
          </a:p>
          <a:p>
            <a:pPr marL="533400" indent="-533400" algn="just"/>
            <a:r>
              <a:rPr lang="es-ES_tradnl" sz="1700" dirty="0"/>
              <a:t>En el caso particular de una onda, la rapidez también puede calcularse como:</a:t>
            </a:r>
          </a:p>
          <a:p>
            <a:pPr marL="533400" indent="-533400" algn="just"/>
            <a:endParaRPr lang="es-ES_tradnl" sz="1700" dirty="0"/>
          </a:p>
          <a:p>
            <a:pPr marL="533400" indent="-533400" algn="just"/>
            <a:endParaRPr lang="es-ES_tradnl" sz="2000" dirty="0"/>
          </a:p>
          <a:p>
            <a:pPr marL="533400" indent="-533400" algn="just"/>
            <a:endParaRPr lang="es-ES_tradnl" sz="1700" dirty="0"/>
          </a:p>
          <a:p>
            <a:pPr marL="533400" indent="-533400"/>
            <a:r>
              <a:rPr lang="es-ES_tradnl" sz="1700" dirty="0"/>
              <a:t>La </a:t>
            </a:r>
            <a:r>
              <a:rPr lang="es-ES_tradnl" sz="1700" b="1" dirty="0"/>
              <a:t>rapidez</a:t>
            </a:r>
            <a:r>
              <a:rPr lang="es-ES_tradnl" sz="1700" dirty="0"/>
              <a:t> de propagación de una onda </a:t>
            </a:r>
            <a:r>
              <a:rPr lang="es-ES_tradnl" sz="1700" b="1" dirty="0"/>
              <a:t>es constante</a:t>
            </a:r>
            <a:r>
              <a:rPr lang="es-ES_tradnl" sz="1700" dirty="0"/>
              <a:t> mientras viaja por un mismo medio.</a:t>
            </a:r>
          </a:p>
          <a:p>
            <a:pPr marL="533400" indent="-533400"/>
            <a:r>
              <a:rPr lang="es-ES_tradnl" sz="1700" b="1" dirty="0"/>
              <a:t>Depende</a:t>
            </a:r>
            <a:r>
              <a:rPr lang="es-ES_tradnl" sz="1700" dirty="0"/>
              <a:t> del </a:t>
            </a:r>
            <a:r>
              <a:rPr lang="es-ES_tradnl" sz="1700" b="1" dirty="0"/>
              <a:t>tipo de onda, </a:t>
            </a:r>
            <a:r>
              <a:rPr lang="es-ES_tradnl" sz="1700" dirty="0"/>
              <a:t>y de </a:t>
            </a:r>
            <a:r>
              <a:rPr lang="es-ES_tradnl" sz="1700" b="1" dirty="0"/>
              <a:t>características del medio </a:t>
            </a:r>
            <a:r>
              <a:rPr lang="es-ES_tradnl" sz="1700" dirty="0"/>
              <a:t>tales como:</a:t>
            </a:r>
          </a:p>
          <a:p>
            <a:pPr marL="533400" indent="-533400"/>
            <a:r>
              <a:rPr lang="es-ES_tradnl" sz="1700" dirty="0"/>
              <a:t>elasticidad, densidad y temperatura.</a:t>
            </a:r>
          </a:p>
        </p:txBody>
      </p:sp>
      <p:graphicFrame>
        <p:nvGraphicFramePr>
          <p:cNvPr id="2662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5633404"/>
              </p:ext>
            </p:extLst>
          </p:nvPr>
        </p:nvGraphicFramePr>
        <p:xfrm>
          <a:off x="4295800" y="3573017"/>
          <a:ext cx="1071562" cy="38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1" name="Equation" r:id="rId3" imgW="545626" imgH="203024" progId="Equation.DSMT4">
                  <p:embed/>
                </p:oleObj>
              </mc:Choice>
              <mc:Fallback>
                <p:oleObj name="Equation" r:id="rId3" imgW="545626" imgH="203024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5800" y="3573017"/>
                        <a:ext cx="1071562" cy="385763"/>
                      </a:xfrm>
                      <a:prstGeom prst="rect">
                        <a:avLst/>
                      </a:prstGeom>
                      <a:solidFill>
                        <a:srgbClr val="4BB2FF"/>
                      </a:solidFill>
                      <a:ln w="19050">
                        <a:solidFill>
                          <a:srgbClr val="4BB2FF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9104563"/>
              </p:ext>
            </p:extLst>
          </p:nvPr>
        </p:nvGraphicFramePr>
        <p:xfrm>
          <a:off x="6271419" y="3356993"/>
          <a:ext cx="795337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2" name="Equation" r:id="rId5" imgW="393529" imgH="393529" progId="Equation.DSMT4">
                  <p:embed/>
                </p:oleObj>
              </mc:Choice>
              <mc:Fallback>
                <p:oleObj name="Equation" r:id="rId5" imgW="393529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1419" y="3356993"/>
                        <a:ext cx="795337" cy="771525"/>
                      </a:xfrm>
                      <a:prstGeom prst="rect">
                        <a:avLst/>
                      </a:prstGeom>
                      <a:solidFill>
                        <a:srgbClr val="4BB2FF"/>
                      </a:solidFill>
                      <a:ln w="19050">
                        <a:solidFill>
                          <a:srgbClr val="4BB2FF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32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9156221"/>
              </p:ext>
            </p:extLst>
          </p:nvPr>
        </p:nvGraphicFramePr>
        <p:xfrm>
          <a:off x="5159897" y="2132856"/>
          <a:ext cx="2030659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3" name="Equation" r:id="rId7" imgW="1473200" imgH="419100" progId="Equation.DSMT4">
                  <p:embed/>
                </p:oleObj>
              </mc:Choice>
              <mc:Fallback>
                <p:oleObj name="Equation" r:id="rId7" imgW="14732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9897" y="2132856"/>
                        <a:ext cx="2030659" cy="576064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136"/>
          <p:cNvGrpSpPr>
            <a:grpSpLocks/>
          </p:cNvGrpSpPr>
          <p:nvPr/>
        </p:nvGrpSpPr>
        <p:grpSpPr bwMode="auto">
          <a:xfrm>
            <a:off x="1631457" y="5381626"/>
            <a:ext cx="9217025" cy="1016000"/>
            <a:chOff x="2091" y="3567"/>
            <a:chExt cx="5806" cy="640"/>
          </a:xfrm>
        </p:grpSpPr>
        <p:sp>
          <p:nvSpPr>
            <p:cNvPr id="26634" name="2 Rectángulo redondeado"/>
            <p:cNvSpPr>
              <a:spLocks noChangeArrowheads="1"/>
            </p:cNvSpPr>
            <p:nvPr/>
          </p:nvSpPr>
          <p:spPr bwMode="auto">
            <a:xfrm>
              <a:off x="2406" y="3657"/>
              <a:ext cx="5355" cy="545"/>
            </a:xfrm>
            <a:prstGeom prst="roundRect">
              <a:avLst>
                <a:gd name="adj" fmla="val 16667"/>
              </a:avLst>
            </a:prstGeom>
            <a:solidFill>
              <a:srgbClr val="CECEEF"/>
            </a:solidFill>
            <a:ln w="12700" algn="ctr">
              <a:solidFill>
                <a:srgbClr val="9C9CDF"/>
              </a:solidFill>
              <a:prstDash val="sysDash"/>
              <a:round/>
              <a:headEnd/>
              <a:tailEnd/>
            </a:ln>
          </p:spPr>
          <p:txBody>
            <a:bodyPr wrap="none"/>
            <a:lstStyle/>
            <a:p>
              <a:pPr algn="ctr"/>
              <a:endParaRPr lang="es-CL">
                <a:cs typeface="Arial" charset="0"/>
              </a:endParaRPr>
            </a:p>
          </p:txBody>
        </p:sp>
        <p:sp>
          <p:nvSpPr>
            <p:cNvPr id="26635" name="4 Rectángulo"/>
            <p:cNvSpPr>
              <a:spLocks noChangeArrowheads="1"/>
            </p:cNvSpPr>
            <p:nvPr/>
          </p:nvSpPr>
          <p:spPr bwMode="auto">
            <a:xfrm>
              <a:off x="2631" y="3756"/>
              <a:ext cx="5266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533400" indent="-533400"/>
              <a:r>
                <a:rPr lang="es-ES_tradnl" b="1" dirty="0"/>
                <a:t>Observación: </a:t>
              </a:r>
              <a:r>
                <a:rPr lang="es-ES_tradnl" dirty="0"/>
                <a:t>por ahora, hablaremos indistintamente de “rapidez o velocidad” de la onda, sin hacer distinción entre ellas.</a:t>
              </a:r>
            </a:p>
          </p:txBody>
        </p:sp>
        <p:pic>
          <p:nvPicPr>
            <p:cNvPr id="26636" name="10 Imagen" descr="ico_ojocon.pn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1" y="3567"/>
              <a:ext cx="556" cy="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1 Título"/>
          <p:cNvSpPr txBox="1">
            <a:spLocks/>
          </p:cNvSpPr>
          <p:nvPr/>
        </p:nvSpPr>
        <p:spPr>
          <a:xfrm>
            <a:off x="7957437" y="-99392"/>
            <a:ext cx="1514127" cy="58943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Onda</a:t>
            </a:r>
            <a:endParaRPr lang="es-A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74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6" t="20082" r="18662" b="17213"/>
          <a:stretch/>
        </p:blipFill>
        <p:spPr bwMode="auto">
          <a:xfrm>
            <a:off x="623392" y="-315416"/>
            <a:ext cx="11017224" cy="7019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631504" y="1412776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L" dirty="0" smtClean="0"/>
              <a:t>Mecánica</a:t>
            </a:r>
          </a:p>
          <a:p>
            <a:pPr marL="285750" indent="-285750">
              <a:buFontTx/>
              <a:buChar char="-"/>
            </a:pPr>
            <a:r>
              <a:rPr lang="es-CL" dirty="0" smtClean="0"/>
              <a:t>Electromagnética </a:t>
            </a:r>
            <a:endParaRPr lang="es-CL" dirty="0"/>
          </a:p>
        </p:txBody>
      </p:sp>
      <p:sp>
        <p:nvSpPr>
          <p:cNvPr id="8" name="7 CuadroTexto"/>
          <p:cNvSpPr txBox="1"/>
          <p:nvPr/>
        </p:nvSpPr>
        <p:spPr>
          <a:xfrm>
            <a:off x="8392134" y="1233626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L" dirty="0" smtClean="0"/>
              <a:t>Estacionaria</a:t>
            </a:r>
          </a:p>
          <a:p>
            <a:pPr marL="285750" indent="-285750">
              <a:buFontTx/>
              <a:buChar char="-"/>
            </a:pPr>
            <a:r>
              <a:rPr lang="es-CL" dirty="0" smtClean="0"/>
              <a:t>Viajera </a:t>
            </a:r>
            <a:endParaRPr lang="es-CL" dirty="0"/>
          </a:p>
        </p:txBody>
      </p:sp>
      <p:sp>
        <p:nvSpPr>
          <p:cNvPr id="10" name="9 CuadroTexto"/>
          <p:cNvSpPr txBox="1"/>
          <p:nvPr/>
        </p:nvSpPr>
        <p:spPr>
          <a:xfrm>
            <a:off x="1343472" y="4077072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L" dirty="0" smtClean="0"/>
              <a:t>Longitudinal</a:t>
            </a:r>
          </a:p>
          <a:p>
            <a:pPr marL="285750" indent="-285750">
              <a:buFontTx/>
              <a:buChar char="-"/>
            </a:pPr>
            <a:r>
              <a:rPr lang="es-CL" dirty="0" smtClean="0"/>
              <a:t>Transversal </a:t>
            </a:r>
            <a:endParaRPr lang="es-CL" dirty="0"/>
          </a:p>
        </p:txBody>
      </p:sp>
      <p:sp>
        <p:nvSpPr>
          <p:cNvPr id="11" name="10 CuadroTexto"/>
          <p:cNvSpPr txBox="1"/>
          <p:nvPr/>
        </p:nvSpPr>
        <p:spPr>
          <a:xfrm>
            <a:off x="8616280" y="3933056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L" dirty="0" smtClean="0"/>
              <a:t>Unidimensional</a:t>
            </a:r>
          </a:p>
          <a:p>
            <a:pPr marL="285750" indent="-285750">
              <a:buFontTx/>
              <a:buChar char="-"/>
            </a:pPr>
            <a:r>
              <a:rPr lang="es-CL" dirty="0" smtClean="0"/>
              <a:t>Bidimensional</a:t>
            </a:r>
          </a:p>
          <a:p>
            <a:pPr marL="285750" indent="-285750">
              <a:buFontTx/>
              <a:buChar char="-"/>
            </a:pPr>
            <a:r>
              <a:rPr lang="es-CL" dirty="0" smtClean="0"/>
              <a:t>Tridimensional </a:t>
            </a:r>
            <a:endParaRPr lang="es-CL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799856" y="5733256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L" dirty="0" smtClean="0"/>
              <a:t>Periódica </a:t>
            </a:r>
          </a:p>
          <a:p>
            <a:pPr marL="285750" indent="-285750">
              <a:buFontTx/>
              <a:buChar char="-"/>
            </a:pPr>
            <a:r>
              <a:rPr lang="es-CL" dirty="0" smtClean="0"/>
              <a:t>No periódica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7881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87488" y="260648"/>
            <a:ext cx="9366325" cy="1143000"/>
          </a:xfrm>
        </p:spPr>
        <p:txBody>
          <a:bodyPr/>
          <a:lstStyle/>
          <a:p>
            <a:pPr algn="ctr"/>
            <a:r>
              <a:rPr lang="es-CL" b="1" dirty="0"/>
              <a:t>Propiedades de las ondas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487488" y="2140614"/>
            <a:ext cx="97210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 smtClean="0">
                <a:solidFill>
                  <a:srgbClr val="000000"/>
                </a:solidFill>
              </a:rPr>
              <a:t>Cuando </a:t>
            </a:r>
            <a:r>
              <a:rPr lang="es-CL" dirty="0">
                <a:solidFill>
                  <a:srgbClr val="000000"/>
                </a:solidFill>
              </a:rPr>
              <a:t>una onda incide en el límite de separación de dos medios </a:t>
            </a:r>
            <a:r>
              <a:rPr lang="es-CL" dirty="0" smtClean="0">
                <a:solidFill>
                  <a:srgbClr val="000000"/>
                </a:solidFill>
              </a:rPr>
              <a:t>diferentes, parte </a:t>
            </a:r>
            <a:r>
              <a:rPr lang="es-CL" dirty="0">
                <a:solidFill>
                  <a:srgbClr val="000000"/>
                </a:solidFill>
              </a:rPr>
              <a:t>de ella es </a:t>
            </a:r>
            <a:r>
              <a:rPr lang="es-CL" dirty="0" err="1">
                <a:solidFill>
                  <a:srgbClr val="000000"/>
                </a:solidFill>
              </a:rPr>
              <a:t>redireccionada</a:t>
            </a:r>
            <a:r>
              <a:rPr lang="es-CL" dirty="0">
                <a:solidFill>
                  <a:srgbClr val="000000"/>
                </a:solidFill>
              </a:rPr>
              <a:t> hacia el medio por el cual </a:t>
            </a:r>
            <a:r>
              <a:rPr lang="es-CL" dirty="0" smtClean="0">
                <a:solidFill>
                  <a:srgbClr val="000000"/>
                </a:solidFill>
              </a:rPr>
              <a:t>se propagaba </a:t>
            </a:r>
            <a:r>
              <a:rPr lang="es-CL" dirty="0">
                <a:solidFill>
                  <a:srgbClr val="000000"/>
                </a:solidFill>
              </a:rPr>
              <a:t>originalmente</a:t>
            </a:r>
            <a:r>
              <a:rPr lang="es-CL" dirty="0" smtClean="0">
                <a:solidFill>
                  <a:srgbClr val="000000"/>
                </a:solidFill>
              </a:rPr>
              <a:t>.</a:t>
            </a:r>
          </a:p>
          <a:p>
            <a:r>
              <a:rPr lang="es-CL" dirty="0" smtClean="0"/>
              <a:t>La </a:t>
            </a:r>
            <a:r>
              <a:rPr lang="es-CL" dirty="0"/>
              <a:t>reflexión de las ondas tiene dos importantes </a:t>
            </a:r>
            <a:r>
              <a:rPr lang="es-CL" dirty="0" smtClean="0"/>
              <a:t>propiedades:</a:t>
            </a:r>
          </a:p>
          <a:p>
            <a:pPr marL="285750" indent="-285750">
              <a:buFontTx/>
              <a:buChar char="-"/>
            </a:pPr>
            <a:r>
              <a:rPr lang="es-CL" dirty="0" smtClean="0"/>
              <a:t>La </a:t>
            </a:r>
            <a:r>
              <a:rPr lang="es-CL" dirty="0"/>
              <a:t>onda incidente, la onda reflejada y la normal están en un mismo </a:t>
            </a:r>
            <a:r>
              <a:rPr lang="es-CL" dirty="0" smtClean="0"/>
              <a:t>plano.</a:t>
            </a:r>
          </a:p>
          <a:p>
            <a:pPr marL="285750" indent="-285750">
              <a:buFontTx/>
              <a:buChar char="-"/>
            </a:pPr>
            <a:r>
              <a:rPr lang="es-CL" dirty="0" smtClean="0"/>
              <a:t>El </a:t>
            </a:r>
            <a:r>
              <a:rPr lang="es-CL" dirty="0"/>
              <a:t>ángulo de incidencia </a:t>
            </a:r>
            <a:r>
              <a:rPr lang="es-CL" dirty="0" smtClean="0"/>
              <a:t>y </a:t>
            </a:r>
            <a:r>
              <a:rPr lang="es-CL" dirty="0"/>
              <a:t>el ángulo de reflexión </a:t>
            </a:r>
            <a:r>
              <a:rPr lang="es-CL" dirty="0" smtClean="0"/>
              <a:t>son </a:t>
            </a:r>
            <a:r>
              <a:rPr lang="es-CL" dirty="0"/>
              <a:t>de </a:t>
            </a:r>
            <a:r>
              <a:rPr lang="es-CL" dirty="0" smtClean="0"/>
              <a:t>igual medida</a:t>
            </a:r>
            <a:r>
              <a:rPr lang="es-CL" dirty="0"/>
              <a:t>.</a:t>
            </a:r>
            <a:r>
              <a:rPr lang="es-CL" dirty="0" smtClean="0">
                <a:solidFill>
                  <a:srgbClr val="000000"/>
                </a:solidFill>
              </a:rPr>
              <a:t> </a:t>
            </a:r>
            <a:endParaRPr lang="es-CL" dirty="0"/>
          </a:p>
        </p:txBody>
      </p:sp>
      <p:sp>
        <p:nvSpPr>
          <p:cNvPr id="5" name="Rectángulo 4"/>
          <p:cNvSpPr/>
          <p:nvPr/>
        </p:nvSpPr>
        <p:spPr>
          <a:xfrm>
            <a:off x="1271464" y="1595271"/>
            <a:ext cx="38250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800" u="sng" dirty="0">
                <a:solidFill>
                  <a:schemeClr val="accent1"/>
                </a:solidFill>
                <a:latin typeface="FuturaStd-Medium"/>
              </a:rPr>
              <a:t>Reflexión de las ondas</a:t>
            </a:r>
            <a:endParaRPr lang="es-CL" sz="2800" u="sng" dirty="0">
              <a:solidFill>
                <a:schemeClr val="accent1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6294" t="19535" r="62994" b="41596"/>
          <a:stretch/>
        </p:blipFill>
        <p:spPr>
          <a:xfrm>
            <a:off x="983432" y="3640065"/>
            <a:ext cx="3744416" cy="266429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47637" t="64707" r="33463" b="6929"/>
          <a:stretch/>
        </p:blipFill>
        <p:spPr>
          <a:xfrm>
            <a:off x="6456040" y="4000104"/>
            <a:ext cx="2736304" cy="2308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41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87488" y="260648"/>
            <a:ext cx="9366325" cy="1143000"/>
          </a:xfrm>
        </p:spPr>
        <p:txBody>
          <a:bodyPr/>
          <a:lstStyle/>
          <a:p>
            <a:pPr algn="ctr"/>
            <a:r>
              <a:rPr lang="es-CL" b="1" dirty="0"/>
              <a:t>Propiedades de las ondas</a:t>
            </a:r>
          </a:p>
        </p:txBody>
      </p:sp>
      <p:sp>
        <p:nvSpPr>
          <p:cNvPr id="4" name="Rectángulo 3"/>
          <p:cNvSpPr/>
          <p:nvPr/>
        </p:nvSpPr>
        <p:spPr>
          <a:xfrm>
            <a:off x="989556" y="2118491"/>
            <a:ext cx="597054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dirty="0" smtClean="0"/>
              <a:t>Cuando </a:t>
            </a:r>
            <a:r>
              <a:rPr lang="es-CL" dirty="0"/>
              <a:t>una onda viajera, como la luz, el sonido o una onda sísmica, </a:t>
            </a:r>
            <a:r>
              <a:rPr lang="es-CL" dirty="0" smtClean="0"/>
              <a:t>pasa de </a:t>
            </a:r>
            <a:r>
              <a:rPr lang="es-CL" dirty="0"/>
              <a:t>un medio a otro con densidad diferente, experimenta un cambio en </a:t>
            </a:r>
            <a:r>
              <a:rPr lang="es-CL" dirty="0" smtClean="0"/>
              <a:t>su velocidad </a:t>
            </a:r>
            <a:r>
              <a:rPr lang="es-CL" dirty="0"/>
              <a:t>de propagación y, por consiguiente, en su dirección (siempre</a:t>
            </a:r>
          </a:p>
          <a:p>
            <a:pPr algn="just"/>
            <a:r>
              <a:rPr lang="es-CL" dirty="0"/>
              <a:t>que el ángulo de incidencia sea distinto de 0°). </a:t>
            </a:r>
            <a:r>
              <a:rPr lang="es-CL" dirty="0" smtClean="0"/>
              <a:t>Si </a:t>
            </a:r>
            <a:r>
              <a:rPr lang="es-CL" dirty="0"/>
              <a:t>la onda incide en un ángulo </a:t>
            </a:r>
            <a:r>
              <a:rPr lang="es-CL" i="1" dirty="0"/>
              <a:t>αi </a:t>
            </a:r>
            <a:r>
              <a:rPr lang="es-CL" dirty="0"/>
              <a:t>sobre una interfaz (superficie que </a:t>
            </a:r>
            <a:r>
              <a:rPr lang="es-CL" dirty="0" smtClean="0"/>
              <a:t>separa dos </a:t>
            </a:r>
            <a:r>
              <a:rPr lang="es-CL" dirty="0"/>
              <a:t>medios de diferente densidad), entonces experimenta un cambio </a:t>
            </a:r>
            <a:r>
              <a:rPr lang="es-CL" dirty="0" smtClean="0"/>
              <a:t>en su dirección. Es </a:t>
            </a:r>
            <a:r>
              <a:rPr lang="es-CL" dirty="0"/>
              <a:t>importante mencionar que, durante </a:t>
            </a:r>
            <a:r>
              <a:rPr lang="es-CL" dirty="0" smtClean="0"/>
              <a:t>la refracción</a:t>
            </a:r>
            <a:r>
              <a:rPr lang="es-CL" dirty="0"/>
              <a:t>, la frecuencia de la onda se mantiene constante; así, para que </a:t>
            </a:r>
            <a:r>
              <a:rPr lang="es-CL" dirty="0" smtClean="0"/>
              <a:t>su velocidad </a:t>
            </a:r>
            <a:r>
              <a:rPr lang="es-CL" dirty="0"/>
              <a:t>varíe, debe cambiar su longitud de </a:t>
            </a:r>
            <a:r>
              <a:rPr lang="es-CL" dirty="0" smtClean="0"/>
              <a:t>onda.</a:t>
            </a:r>
            <a:endParaRPr lang="es-CL" dirty="0"/>
          </a:p>
        </p:txBody>
      </p:sp>
      <p:sp>
        <p:nvSpPr>
          <p:cNvPr id="5" name="Rectángulo 4"/>
          <p:cNvSpPr/>
          <p:nvPr/>
        </p:nvSpPr>
        <p:spPr>
          <a:xfrm>
            <a:off x="1271464" y="1595271"/>
            <a:ext cx="40446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800" u="sng" dirty="0">
                <a:solidFill>
                  <a:schemeClr val="accent1"/>
                </a:solidFill>
                <a:latin typeface="FuturaStd-Medium"/>
              </a:rPr>
              <a:t>Refracción de las ondas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48228" t="21636" r="32281" b="37629"/>
          <a:stretch/>
        </p:blipFill>
        <p:spPr>
          <a:xfrm>
            <a:off x="7608168" y="1878147"/>
            <a:ext cx="3528392" cy="4146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87488" y="260648"/>
            <a:ext cx="9366325" cy="1143000"/>
          </a:xfrm>
        </p:spPr>
        <p:txBody>
          <a:bodyPr/>
          <a:lstStyle/>
          <a:p>
            <a:pPr algn="ctr"/>
            <a:r>
              <a:rPr lang="es-CL" b="1" dirty="0"/>
              <a:t>Propiedades de las ondas</a:t>
            </a:r>
          </a:p>
        </p:txBody>
      </p:sp>
      <p:sp>
        <p:nvSpPr>
          <p:cNvPr id="4" name="Rectángulo 3"/>
          <p:cNvSpPr/>
          <p:nvPr/>
        </p:nvSpPr>
        <p:spPr>
          <a:xfrm>
            <a:off x="989556" y="2118491"/>
            <a:ext cx="51784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dirty="0" smtClean="0"/>
              <a:t>Generalmente</a:t>
            </a:r>
            <a:r>
              <a:rPr lang="es-CL" dirty="0"/>
              <a:t>, cuando una onda </a:t>
            </a:r>
            <a:r>
              <a:rPr lang="es-CL" dirty="0" smtClean="0"/>
              <a:t>atraviesa una </a:t>
            </a:r>
            <a:r>
              <a:rPr lang="es-CL" dirty="0"/>
              <a:t>abertura cuyo tamaño es aproximadamente similar a la longitud </a:t>
            </a:r>
            <a:r>
              <a:rPr lang="es-CL" dirty="0" smtClean="0"/>
              <a:t>de la </a:t>
            </a:r>
            <a:r>
              <a:rPr lang="es-CL" dirty="0"/>
              <a:t>onda, en dicha abertura se produce un nuevo foco emisor, a partir </a:t>
            </a:r>
            <a:r>
              <a:rPr lang="es-CL" dirty="0" smtClean="0"/>
              <a:t>del cual </a:t>
            </a:r>
            <a:r>
              <a:rPr lang="es-CL" dirty="0"/>
              <a:t>la onda se propaga en múltiples direcciones.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271464" y="1595271"/>
            <a:ext cx="38860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800" u="sng" dirty="0">
                <a:solidFill>
                  <a:schemeClr val="accent1"/>
                </a:solidFill>
                <a:latin typeface="FuturaStd-Medium"/>
              </a:rPr>
              <a:t>Difracción de una onda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l="12792" t="27939" r="59450" b="18485"/>
          <a:stretch/>
        </p:blipFill>
        <p:spPr>
          <a:xfrm>
            <a:off x="6888088" y="1606863"/>
            <a:ext cx="4176464" cy="453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66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52863" y="1196752"/>
            <a:ext cx="7024744" cy="1143000"/>
          </a:xfrm>
        </p:spPr>
        <p:txBody>
          <a:bodyPr>
            <a:normAutofit/>
          </a:bodyPr>
          <a:lstStyle/>
          <a:p>
            <a:r>
              <a:rPr lang="es-AR" sz="2700" dirty="0" smtClean="0"/>
              <a:t>Interferencia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47410" y="1757953"/>
            <a:ext cx="10229926" cy="1093749"/>
          </a:xfrm>
        </p:spPr>
        <p:txBody>
          <a:bodyPr>
            <a:normAutofit/>
          </a:bodyPr>
          <a:lstStyle/>
          <a:p>
            <a:pPr marL="533400" indent="-533400" algn="just"/>
            <a:r>
              <a:rPr lang="es-ES_tradnl" sz="2000" dirty="0" smtClean="0"/>
              <a:t>Las ondas se </a:t>
            </a:r>
            <a:r>
              <a:rPr lang="es-ES_tradnl" sz="2000" dirty="0"/>
              <a:t>pueden </a:t>
            </a:r>
            <a:r>
              <a:rPr lang="es-ES_tradnl" sz="2000" b="1" dirty="0"/>
              <a:t>interferir, modificándose la amplitud de la onda </a:t>
            </a:r>
            <a:r>
              <a:rPr lang="es-ES_tradnl" sz="2000" dirty="0" smtClean="0"/>
              <a:t>resultante</a:t>
            </a:r>
            <a:r>
              <a:rPr lang="es-ES_tradnl" dirty="0"/>
              <a:t>.</a:t>
            </a:r>
          </a:p>
          <a:p>
            <a:pPr marL="533400" indent="-533400" algn="just"/>
            <a:endParaRPr lang="es-ES_tradnl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1631" y="2580304"/>
            <a:ext cx="3153604" cy="202849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0850" y="2909667"/>
            <a:ext cx="3697582" cy="169912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/>
          <a:srcRect l="7166" t="10534" r="4456" b="14616"/>
          <a:stretch/>
        </p:blipFill>
        <p:spPr>
          <a:xfrm>
            <a:off x="769235" y="4581128"/>
            <a:ext cx="5328593" cy="1440161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2164" y="4581128"/>
            <a:ext cx="5286375" cy="1343025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1559001" y="38250"/>
            <a:ext cx="93663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CL" b="1" dirty="0" smtClean="0"/>
              <a:t>Propiedades de las ondas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322076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Violeta rojo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4459</TotalTime>
  <Words>680</Words>
  <Application>Microsoft Office PowerPoint</Application>
  <PresentationFormat>Personalizado</PresentationFormat>
  <Paragraphs>93</Paragraphs>
  <Slides>14</Slides>
  <Notes>2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Austin</vt:lpstr>
      <vt:lpstr>Fotografía de Photo Editor</vt:lpstr>
      <vt:lpstr>Equation</vt:lpstr>
      <vt:lpstr>EL SONIDO</vt:lpstr>
      <vt:lpstr>CARACTERÍSTICAS DE UN TREN DE ONDAS</vt:lpstr>
      <vt:lpstr>CARACTERÍSTICAS DE UN TREN DE ONDAS</vt:lpstr>
      <vt:lpstr>Presentación de PowerPoint</vt:lpstr>
      <vt:lpstr>Onda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Propiedades de las ondas</vt:lpstr>
      <vt:lpstr>Propiedades de las ondas</vt:lpstr>
      <vt:lpstr>Propiedades de las ondas</vt:lpstr>
      <vt:lpstr>Interferencia </vt:lpstr>
    </vt:vector>
  </TitlesOfParts>
  <Company>GP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SONIDO</dc:title>
  <dc:creator>Usuario de Windows</dc:creator>
  <cp:lastModifiedBy>sol.canolave@gmail.com</cp:lastModifiedBy>
  <cp:revision>146</cp:revision>
  <dcterms:created xsi:type="dcterms:W3CDTF">2013-04-22T18:47:17Z</dcterms:created>
  <dcterms:modified xsi:type="dcterms:W3CDTF">2020-04-06T19:33:04Z</dcterms:modified>
</cp:coreProperties>
</file>